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64" r:id="rId4"/>
    <p:sldId id="259" r:id="rId5"/>
    <p:sldId id="260" r:id="rId6"/>
    <p:sldId id="261" r:id="rId7"/>
    <p:sldId id="268" r:id="rId8"/>
    <p:sldId id="276" r:id="rId9"/>
    <p:sldId id="265" r:id="rId10"/>
    <p:sldId id="266" r:id="rId11"/>
    <p:sldId id="267" r:id="rId12"/>
    <p:sldId id="263" r:id="rId13"/>
    <p:sldId id="262" r:id="rId14"/>
    <p:sldId id="269" r:id="rId15"/>
    <p:sldId id="270" r:id="rId16"/>
    <p:sldId id="271" r:id="rId17"/>
    <p:sldId id="272" r:id="rId18"/>
    <p:sldId id="273" r:id="rId19"/>
    <p:sldId id="275" r:id="rId20"/>
    <p:sldId id="278" r:id="rId21"/>
    <p:sldId id="277" r:id="rId22"/>
    <p:sldId id="27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6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DB41-8A21-4698-9F9C-B5BB11E42D3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58FC-91FC-4049-B9AE-1BFB150C4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544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DB41-8A21-4698-9F9C-B5BB11E42D3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58FC-91FC-4049-B9AE-1BFB150C4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873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DB41-8A21-4698-9F9C-B5BB11E42D3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58FC-91FC-4049-B9AE-1BFB150C4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247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DB41-8A21-4698-9F9C-B5BB11E42D3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58FC-91FC-4049-B9AE-1BFB150C4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026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DB41-8A21-4698-9F9C-B5BB11E42D3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58FC-91FC-4049-B9AE-1BFB150C4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47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DB41-8A21-4698-9F9C-B5BB11E42D3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58FC-91FC-4049-B9AE-1BFB150C4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68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DB41-8A21-4698-9F9C-B5BB11E42D3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58FC-91FC-4049-B9AE-1BFB150C4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834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DB41-8A21-4698-9F9C-B5BB11E42D3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58FC-91FC-4049-B9AE-1BFB150C4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629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DB41-8A21-4698-9F9C-B5BB11E42D3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58FC-91FC-4049-B9AE-1BFB150C4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659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DB41-8A21-4698-9F9C-B5BB11E42D3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58FC-91FC-4049-B9AE-1BFB150C4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86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DB41-8A21-4698-9F9C-B5BB11E42D3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58FC-91FC-4049-B9AE-1BFB150C4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942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DDB41-8A21-4698-9F9C-B5BB11E42D3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558FC-91FC-4049-B9AE-1BFB150C4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662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ML814JD09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youtube.com/watch?v=ATs4ISQm18Q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youtube.com/watch?v=1SlZvuhABGk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65_QIkWJVuc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65190" y="891704"/>
            <a:ext cx="9144000" cy="2387600"/>
          </a:xfrm>
        </p:spPr>
        <p:txBody>
          <a:bodyPr/>
          <a:lstStyle/>
          <a:p>
            <a:r>
              <a:rPr lang="en-US" altLang="ko-KR" dirty="0"/>
              <a:t>VR</a:t>
            </a:r>
            <a:r>
              <a:rPr lang="ko-KR" altLang="en-US" dirty="0"/>
              <a:t>산업의 발전 동향</a:t>
            </a:r>
          </a:p>
        </p:txBody>
      </p:sp>
    </p:spTree>
    <p:extLst>
      <p:ext uri="{BB962C8B-B14F-4D97-AF65-F5344CB8AC3E}">
        <p14:creationId xmlns:p14="http://schemas.microsoft.com/office/powerpoint/2010/main" val="422952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03"/>
    </mc:Choice>
    <mc:Fallback xmlns="">
      <p:transition spd="slow" advTm="6340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568" y="1497933"/>
            <a:ext cx="9262687" cy="5285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8054" y="1441622"/>
            <a:ext cx="337751" cy="535459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6169" y="176169"/>
            <a:ext cx="32800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VR </a:t>
            </a:r>
            <a:r>
              <a:rPr lang="ko-KR" altLang="en-US" sz="4800" b="1" dirty="0"/>
              <a:t>제작 툴</a:t>
            </a:r>
          </a:p>
        </p:txBody>
      </p:sp>
    </p:spTree>
    <p:extLst>
      <p:ext uri="{BB962C8B-B14F-4D97-AF65-F5344CB8AC3E}">
        <p14:creationId xmlns:p14="http://schemas.microsoft.com/office/powerpoint/2010/main" val="214430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96"/>
    </mc:Choice>
    <mc:Fallback xmlns="">
      <p:transition spd="slow" advTm="5659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10" y="1398025"/>
            <a:ext cx="9679455" cy="54414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169" y="176169"/>
            <a:ext cx="3063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VR </a:t>
            </a:r>
            <a:r>
              <a:rPr lang="ko-KR" altLang="en-US" sz="4800" b="1" dirty="0"/>
              <a:t>플랫폼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7387" y="1828798"/>
            <a:ext cx="216059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Google Play Store</a:t>
            </a:r>
          </a:p>
          <a:p>
            <a:pPr algn="ctr"/>
            <a:r>
              <a:rPr lang="en-US" altLang="ko-KR" b="1" dirty="0"/>
              <a:t>300</a:t>
            </a:r>
            <a:r>
              <a:rPr lang="ko-KR" altLang="en-US" b="1" dirty="0" err="1"/>
              <a:t>여개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476230" y="1824677"/>
            <a:ext cx="256134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Oculus Gear VR Store</a:t>
            </a:r>
          </a:p>
          <a:p>
            <a:pPr algn="ctr"/>
            <a:r>
              <a:rPr lang="en-US" altLang="ko-KR" b="1" dirty="0"/>
              <a:t>100</a:t>
            </a:r>
            <a:r>
              <a:rPr lang="ko-KR" altLang="en-US" b="1" dirty="0" err="1"/>
              <a:t>여개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001895" y="4584352"/>
            <a:ext cx="11833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Noon VR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126734" y="4596708"/>
            <a:ext cx="88960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Flicker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687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58"/>
    </mc:Choice>
    <mc:Fallback xmlns="">
      <p:transition spd="slow" advTm="4225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3" y="0"/>
            <a:ext cx="1190171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33494" y="683739"/>
            <a:ext cx="496522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797643" y="1318053"/>
            <a:ext cx="45884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23676" y="2356016"/>
            <a:ext cx="3698449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/>
              <a:t>모바일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실제 눈에 보이는 화질이 </a:t>
            </a:r>
            <a:endParaRPr lang="en-US" altLang="ko-KR" sz="2400" b="1" dirty="0"/>
          </a:p>
          <a:p>
            <a:pPr algn="ctr"/>
            <a:r>
              <a:rPr lang="en-US" altLang="ko-KR" sz="2400" b="1" dirty="0"/>
              <a:t>8K</a:t>
            </a:r>
            <a:r>
              <a:rPr lang="ko-KR" altLang="en-US" sz="2400" b="1" dirty="0"/>
              <a:t>까지 발전되어야 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41763" y="2397212"/>
            <a:ext cx="6238439" cy="415498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/>
              <a:t>데스크탑</a:t>
            </a:r>
            <a:endParaRPr lang="en-US" altLang="ko-KR" sz="2400" b="1" dirty="0"/>
          </a:p>
          <a:p>
            <a:pPr algn="ctr"/>
            <a:r>
              <a:rPr lang="ko-KR" altLang="en-US" sz="2400" b="1" dirty="0" err="1"/>
              <a:t>오큘러스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데스크탑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PC </a:t>
            </a:r>
            <a:r>
              <a:rPr lang="ko-KR" altLang="en-US" sz="2400" b="1" dirty="0"/>
              <a:t>요구사항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/>
              <a:t>프로세서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인텔 </a:t>
            </a:r>
            <a:r>
              <a:rPr lang="en-US" altLang="ko-KR" sz="2400" b="1" dirty="0"/>
              <a:t>4</a:t>
            </a:r>
            <a:r>
              <a:rPr lang="ko-KR" altLang="en-US" sz="2400" b="1" dirty="0"/>
              <a:t>세대 코어 </a:t>
            </a:r>
            <a:r>
              <a:rPr lang="en-US" altLang="ko-KR" sz="2400" b="1" dirty="0"/>
              <a:t>i5-4590 </a:t>
            </a:r>
            <a:r>
              <a:rPr lang="ko-KR" altLang="en-US" sz="2400" b="1" dirty="0"/>
              <a:t>이상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/>
              <a:t>그래픽카드</a:t>
            </a:r>
            <a:endParaRPr lang="en-US" altLang="ko-KR" sz="2400" b="1" dirty="0"/>
          </a:p>
          <a:p>
            <a:pPr algn="ctr"/>
            <a:r>
              <a:rPr lang="ko-KR" altLang="en-US" sz="2400" b="1" dirty="0" err="1"/>
              <a:t>엔비디아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지포스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GTX970/AMD </a:t>
            </a:r>
            <a:r>
              <a:rPr lang="ko-KR" altLang="en-US" sz="2400" b="1" dirty="0" err="1"/>
              <a:t>라데온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290</a:t>
            </a:r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/>
              <a:t>메모리</a:t>
            </a:r>
            <a:endParaRPr lang="en-US" altLang="ko-KR" sz="2400" b="1" dirty="0"/>
          </a:p>
          <a:p>
            <a:pPr algn="ctr"/>
            <a:r>
              <a:rPr lang="en-US" altLang="ko-KR" sz="2400" b="1" dirty="0"/>
              <a:t>8GB </a:t>
            </a:r>
            <a:r>
              <a:rPr lang="ko-KR" altLang="en-US" sz="2400" b="1" dirty="0"/>
              <a:t>이상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169" y="176169"/>
            <a:ext cx="4511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VR </a:t>
            </a:r>
            <a:r>
              <a:rPr lang="ko-KR" altLang="en-US" sz="4800" b="1" dirty="0"/>
              <a:t>필요 해상도</a:t>
            </a:r>
          </a:p>
        </p:txBody>
      </p:sp>
    </p:spTree>
    <p:extLst>
      <p:ext uri="{BB962C8B-B14F-4D97-AF65-F5344CB8AC3E}">
        <p14:creationId xmlns:p14="http://schemas.microsoft.com/office/powerpoint/2010/main" val="239121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50"/>
    </mc:Choice>
    <mc:Fallback xmlns="">
      <p:transition spd="slow" advTm="9215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48"/>
          <a:stretch/>
        </p:blipFill>
        <p:spPr>
          <a:xfrm>
            <a:off x="543696" y="1732528"/>
            <a:ext cx="11162270" cy="50801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169" y="176169"/>
            <a:ext cx="71897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VR </a:t>
            </a:r>
            <a:r>
              <a:rPr lang="ko-KR" altLang="en-US" sz="4800" b="1" dirty="0"/>
              <a:t>기반 하드웨어의 성숙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5121" y="2652581"/>
            <a:ext cx="3605475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err="1"/>
              <a:t>Nvidia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그래픽 카드 출시</a:t>
            </a:r>
            <a:endParaRPr lang="en-US" altLang="ko-KR" sz="2400" b="1" dirty="0"/>
          </a:p>
          <a:p>
            <a:pPr algn="ctr"/>
            <a:r>
              <a:rPr lang="en-US" altLang="ko-KR" sz="2400" b="1" dirty="0"/>
              <a:t>2015</a:t>
            </a:r>
            <a:r>
              <a:rPr lang="ko-KR" altLang="en-US" sz="2400" b="1" dirty="0"/>
              <a:t>년 </a:t>
            </a:r>
            <a:r>
              <a:rPr lang="en-US" altLang="ko-KR" sz="2400" b="1" dirty="0"/>
              <a:t>6</a:t>
            </a:r>
            <a:r>
              <a:rPr lang="ko-KR" altLang="en-US" sz="2400" b="1" dirty="0"/>
              <a:t>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36234" y="2607271"/>
            <a:ext cx="278313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/>
              <a:t>니콘 </a:t>
            </a:r>
            <a:r>
              <a:rPr lang="en-US" altLang="ko-KR" sz="2400" b="1" dirty="0"/>
              <a:t>360</a:t>
            </a:r>
            <a:r>
              <a:rPr lang="ko-KR" altLang="en-US" sz="2400" b="1" dirty="0"/>
              <a:t>도 카메라</a:t>
            </a:r>
            <a:endParaRPr lang="en-US" altLang="ko-KR" sz="2400" b="1" dirty="0"/>
          </a:p>
          <a:p>
            <a:pPr algn="ctr"/>
            <a:r>
              <a:rPr lang="en-US" altLang="ko-KR" sz="2400" b="1" dirty="0"/>
              <a:t>2016</a:t>
            </a:r>
            <a:r>
              <a:rPr lang="ko-KR" altLang="en-US" sz="2400" b="1" dirty="0"/>
              <a:t>년 </a:t>
            </a:r>
            <a:r>
              <a:rPr lang="en-US" altLang="ko-KR" sz="2400" b="1" dirty="0"/>
              <a:t>1</a:t>
            </a:r>
            <a:r>
              <a:rPr lang="ko-KR" altLang="en-US" sz="2400" b="1" dirty="0"/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107488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47"/>
    </mc:Choice>
    <mc:Fallback xmlns="">
      <p:transition spd="slow" advTm="3684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71" y="1511690"/>
            <a:ext cx="9240180" cy="52639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5846" y="2693770"/>
            <a:ext cx="646331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PC</a:t>
            </a:r>
          </a:p>
          <a:p>
            <a:pPr algn="ctr"/>
            <a:r>
              <a:rPr lang="en-US" altLang="ko-KR" b="1" dirty="0"/>
              <a:t>&amp;</a:t>
            </a:r>
          </a:p>
          <a:p>
            <a:pPr algn="ctr"/>
            <a:r>
              <a:rPr lang="ko-KR" altLang="en-US" b="1" dirty="0"/>
              <a:t>콘솔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0463" y="2026503"/>
            <a:ext cx="140621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Oculus Rift</a:t>
            </a: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53449" y="2042988"/>
            <a:ext cx="168552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HTC &amp; VALVE</a:t>
            </a:r>
          </a:p>
          <a:p>
            <a:pPr algn="ctr"/>
            <a:r>
              <a:rPr lang="en-US" altLang="ko-KR" b="1" dirty="0"/>
              <a:t>“VIVE”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825941" y="2042983"/>
            <a:ext cx="151836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SONY</a:t>
            </a:r>
          </a:p>
          <a:p>
            <a:pPr algn="ctr"/>
            <a:r>
              <a:rPr lang="en-US" altLang="ko-KR" b="1" dirty="0"/>
              <a:t>“Morpheus”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986206" y="4633783"/>
            <a:ext cx="255877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SAMSUNG GEAR VR2</a:t>
            </a:r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59382" y="4646137"/>
            <a:ext cx="132279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폭풍마경</a:t>
            </a:r>
            <a:r>
              <a:rPr lang="ko-KR" altLang="en-US" b="1" dirty="0"/>
              <a:t> </a:t>
            </a:r>
            <a:r>
              <a:rPr lang="en-US" altLang="ko-KR" b="1" dirty="0"/>
              <a:t>3</a:t>
            </a:r>
          </a:p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35994" y="4691445"/>
            <a:ext cx="165141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b="1" err="1"/>
              <a:t>구글</a:t>
            </a:r>
            <a:r>
              <a:rPr lang="ko-KR" altLang="en-US" b="1" dirty="0"/>
              <a:t> 카드보드</a:t>
            </a: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76311" y="5259860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/>
              <a:t>모바일</a:t>
            </a:r>
            <a:endParaRPr lang="en-US" altLang="ko-KR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76169" y="176169"/>
            <a:ext cx="37737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HMD</a:t>
            </a:r>
            <a:r>
              <a:rPr lang="ko-KR" altLang="en-US" sz="4800" b="1" dirty="0"/>
              <a:t>의 종류</a:t>
            </a:r>
          </a:p>
        </p:txBody>
      </p:sp>
    </p:spTree>
    <p:extLst>
      <p:ext uri="{BB962C8B-B14F-4D97-AF65-F5344CB8AC3E}">
        <p14:creationId xmlns:p14="http://schemas.microsoft.com/office/powerpoint/2010/main" val="44854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433"/>
    </mc:Choice>
    <mc:Fallback xmlns="">
      <p:transition spd="slow" advTm="10643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947" y="2492897"/>
            <a:ext cx="8790106" cy="4351338"/>
          </a:xfrm>
        </p:spPr>
      </p:pic>
      <p:sp>
        <p:nvSpPr>
          <p:cNvPr id="5" name="TextBox 4"/>
          <p:cNvSpPr txBox="1"/>
          <p:nvPr/>
        </p:nvSpPr>
        <p:spPr>
          <a:xfrm>
            <a:off x="3303373" y="2248930"/>
            <a:ext cx="6541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https://www.youtube.com/watch?v=cML814JD09g</a:t>
            </a:r>
            <a:r>
              <a:rPr lang="en-US" altLang="ko-KR" dirty="0"/>
              <a:t>  (2m 16s)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6169" y="176169"/>
            <a:ext cx="8035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VR SIMULATOR (Shooting)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61724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449"/>
    </mc:Choice>
    <mc:Fallback xmlns="">
      <p:transition spd="slow" advTm="8344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83241" y="2248930"/>
            <a:ext cx="641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https://www.youtube.com/watch?v=ATs4ISQm18Q</a:t>
            </a:r>
            <a:r>
              <a:rPr lang="en-US" altLang="ko-KR" dirty="0"/>
              <a:t>  3m 21s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6169" y="176169"/>
            <a:ext cx="8680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VR SIMULATOR (</a:t>
            </a:r>
            <a:r>
              <a:rPr lang="ko-KR" altLang="en-US" sz="4800" b="1" dirty="0"/>
              <a:t>다리 건너기</a:t>
            </a:r>
            <a:r>
              <a:rPr lang="en-US" altLang="ko-KR" sz="4800" b="1" dirty="0"/>
              <a:t>)</a:t>
            </a:r>
            <a:endParaRPr lang="ko-KR" altLang="en-US" sz="4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44" y="2632345"/>
            <a:ext cx="8548661" cy="41997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73427" y="2618262"/>
            <a:ext cx="214184" cy="4213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090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44"/>
    </mc:Choice>
    <mc:Fallback xmlns="">
      <p:transition spd="slow" advTm="3094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0947" y="2248930"/>
            <a:ext cx="6334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https://www.youtube.com/watch?v=1SlZvuhABGk</a:t>
            </a:r>
            <a:r>
              <a:rPr lang="en-US" altLang="ko-KR" dirty="0"/>
              <a:t>  1m 51s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6169" y="176169"/>
            <a:ext cx="71882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VR SIMULATOR (Trailer)</a:t>
            </a:r>
            <a:endParaRPr lang="ko-KR" altLang="en-US" sz="4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73427" y="2618262"/>
            <a:ext cx="214184" cy="4213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666" y="2757181"/>
            <a:ext cx="6581690" cy="368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2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41"/>
    </mc:Choice>
    <mc:Fallback xmlns="">
      <p:transition spd="slow" advTm="4314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36" y="1740543"/>
            <a:ext cx="6527007" cy="4351338"/>
          </a:xfrm>
        </p:spPr>
      </p:pic>
      <p:sp>
        <p:nvSpPr>
          <p:cNvPr id="5" name="TextBox 4"/>
          <p:cNvSpPr txBox="1"/>
          <p:nvPr/>
        </p:nvSpPr>
        <p:spPr>
          <a:xfrm>
            <a:off x="176169" y="176169"/>
            <a:ext cx="70530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VR SIMULATOR(Riding)</a:t>
            </a:r>
            <a:endParaRPr lang="ko-KR" altLang="en-US" sz="4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867665" y="1189188"/>
            <a:ext cx="377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https://youtu.be/65_QIkWJVuc</a:t>
            </a:r>
            <a:r>
              <a:rPr lang="en-US" altLang="ko-KR" dirty="0"/>
              <a:t> 50s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04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776"/>
    </mc:Choice>
    <mc:Fallback xmlns="">
      <p:transition spd="slow" advTm="4477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11" b="18893"/>
          <a:stretch/>
        </p:blipFill>
        <p:spPr>
          <a:xfrm>
            <a:off x="922631" y="2759671"/>
            <a:ext cx="10430509" cy="23889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1921" y="1729949"/>
            <a:ext cx="6795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/>
              <a:t>인지 부조화로 인한 멀미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시각적 자극과 다른 자극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가속도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평형 감각 등</a:t>
            </a:r>
            <a:r>
              <a:rPr lang="en-US" altLang="ko-KR" sz="2000" b="1" dirty="0"/>
              <a:t>) </a:t>
            </a:r>
            <a:r>
              <a:rPr lang="ko-KR" altLang="en-US" sz="2000" b="1" dirty="0"/>
              <a:t>의 불일치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32843" y="5177479"/>
            <a:ext cx="25314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/>
              <a:t>그래픽 수준의 향상</a:t>
            </a:r>
            <a:r>
              <a:rPr lang="en-US" altLang="ko-KR" sz="2000" b="1" dirty="0"/>
              <a:t>?</a:t>
            </a:r>
          </a:p>
          <a:p>
            <a:pPr algn="ctr"/>
            <a:r>
              <a:rPr lang="ko-KR" altLang="en-US" sz="2000" b="1" dirty="0" err="1"/>
              <a:t>멀미약</a:t>
            </a:r>
            <a:r>
              <a:rPr lang="ko-KR" altLang="en-US" sz="2000" b="1" dirty="0"/>
              <a:t> 개발</a:t>
            </a:r>
            <a:r>
              <a:rPr lang="en-US" altLang="ko-KR" sz="2000" b="1" dirty="0"/>
              <a:t>?</a:t>
            </a:r>
          </a:p>
          <a:p>
            <a:pPr algn="ctr"/>
            <a:r>
              <a:rPr lang="ko-KR" altLang="en-US" sz="2000" b="1" dirty="0"/>
              <a:t>그 자체가 재미</a:t>
            </a:r>
            <a:r>
              <a:rPr lang="en-US" altLang="ko-KR" sz="2000" b="1" dirty="0"/>
              <a:t>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6169" y="176169"/>
            <a:ext cx="49824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VR</a:t>
            </a:r>
            <a:r>
              <a:rPr lang="ko-KR" altLang="en-US" sz="4800" b="1" dirty="0"/>
              <a:t>의 장벽 </a:t>
            </a:r>
            <a:r>
              <a:rPr lang="en-US" altLang="ko-KR" sz="4800" b="1" dirty="0"/>
              <a:t>- </a:t>
            </a:r>
            <a:r>
              <a:rPr lang="ko-KR" altLang="en-US" sz="4800" b="1" dirty="0"/>
              <a:t>멀미</a:t>
            </a:r>
          </a:p>
        </p:txBody>
      </p:sp>
    </p:spTree>
    <p:extLst>
      <p:ext uri="{BB962C8B-B14F-4D97-AF65-F5344CB8AC3E}">
        <p14:creationId xmlns:p14="http://schemas.microsoft.com/office/powerpoint/2010/main" val="53052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744"/>
    </mc:Choice>
    <mc:Fallback xmlns="">
      <p:transition spd="slow" advTm="8474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07" y="0"/>
            <a:ext cx="1031838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9286" y="345988"/>
            <a:ext cx="4910767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CES(C</a:t>
            </a:r>
            <a:r>
              <a:rPr lang="en-US" altLang="ko-KR" sz="2400" dirty="0"/>
              <a:t>onsumer </a:t>
            </a:r>
            <a:r>
              <a:rPr lang="en-US" altLang="ko-KR" sz="2400" b="1" dirty="0"/>
              <a:t>E</a:t>
            </a:r>
            <a:r>
              <a:rPr lang="en-US" altLang="ko-KR" sz="2400" dirty="0"/>
              <a:t>lectronics </a:t>
            </a:r>
            <a:r>
              <a:rPr lang="en-US" altLang="ko-KR" sz="2400" b="1" dirty="0"/>
              <a:t>S</a:t>
            </a:r>
            <a:r>
              <a:rPr lang="en-US" altLang="ko-KR" sz="2400" dirty="0"/>
              <a:t>how)</a:t>
            </a:r>
            <a:endParaRPr lang="en-US" altLang="ko-KR" sz="2400" b="1" dirty="0"/>
          </a:p>
          <a:p>
            <a:pPr algn="ctr"/>
            <a:r>
              <a:rPr lang="en-US" altLang="ko-KR" b="1" dirty="0"/>
              <a:t>SAMSUNG Gear VR Theater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57881" y="0"/>
            <a:ext cx="313038" cy="1219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888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96"/>
    </mc:Choice>
    <mc:Fallback xmlns="">
      <p:transition spd="slow" advTm="6959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169" y="176169"/>
            <a:ext cx="4511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VR</a:t>
            </a:r>
            <a:r>
              <a:rPr lang="ko-KR" altLang="en-US" sz="4800" b="1" dirty="0"/>
              <a:t> 시장의 기회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24215" y="2100649"/>
            <a:ext cx="781816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기술</a:t>
            </a:r>
            <a:r>
              <a:rPr lang="en-US" altLang="ko-KR" sz="4800" b="1" dirty="0"/>
              <a:t>?                </a:t>
            </a:r>
            <a:r>
              <a:rPr lang="ko-KR" altLang="en-US" sz="4800" b="1" dirty="0"/>
              <a:t>아이디어</a:t>
            </a:r>
            <a:r>
              <a:rPr lang="en-US" altLang="ko-KR" sz="4800" b="1" dirty="0"/>
              <a:t>!</a:t>
            </a:r>
          </a:p>
          <a:p>
            <a:endParaRPr lang="en-US" altLang="ko-KR" sz="4800" b="1" dirty="0"/>
          </a:p>
          <a:p>
            <a:r>
              <a:rPr lang="ko-KR" altLang="en-US" sz="4800" b="1" dirty="0"/>
              <a:t>개발</a:t>
            </a:r>
            <a:r>
              <a:rPr lang="en-US" altLang="ko-KR" sz="4800" b="1" dirty="0"/>
              <a:t>?                </a:t>
            </a:r>
            <a:r>
              <a:rPr lang="ko-KR" altLang="en-US" sz="4800" b="1" dirty="0"/>
              <a:t>스토리</a:t>
            </a:r>
            <a:r>
              <a:rPr lang="en-US" altLang="ko-KR" sz="4800" b="1" dirty="0"/>
              <a:t>!</a:t>
            </a:r>
          </a:p>
          <a:p>
            <a:endParaRPr lang="en-US" altLang="ko-KR" sz="4800" b="1" dirty="0"/>
          </a:p>
          <a:p>
            <a:r>
              <a:rPr lang="ko-KR" altLang="en-US" sz="4800" b="1" dirty="0"/>
              <a:t>발명</a:t>
            </a:r>
            <a:r>
              <a:rPr lang="en-US" altLang="ko-KR" sz="4800" b="1" dirty="0"/>
              <a:t>?                </a:t>
            </a:r>
            <a:r>
              <a:rPr lang="ko-KR" altLang="en-US" sz="4800" b="1" dirty="0"/>
              <a:t>융합</a:t>
            </a:r>
            <a:r>
              <a:rPr lang="en-US" altLang="ko-KR" sz="48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5266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544"/>
    </mc:Choice>
    <mc:Fallback xmlns="">
      <p:transition spd="slow" advTm="7854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169" y="176169"/>
            <a:ext cx="3063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VR</a:t>
            </a:r>
            <a:r>
              <a:rPr lang="ko-KR" altLang="en-US" sz="4800" b="1" dirty="0"/>
              <a:t>의 미래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70" y="1097782"/>
            <a:ext cx="9953716" cy="5659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8358" y="2257166"/>
            <a:ext cx="7883890" cy="10772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/>
              <a:t>“ Everything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you can imagine is Real “ </a:t>
            </a:r>
          </a:p>
          <a:p>
            <a:pPr algn="ctr"/>
            <a:r>
              <a:rPr lang="en-US" altLang="ko-KR" sz="3200" b="1" dirty="0"/>
              <a:t>- </a:t>
            </a:r>
            <a:r>
              <a:rPr lang="ko-KR" altLang="en-US" sz="3200" b="1" dirty="0"/>
              <a:t>상상할 수 있다면 그것은 현실이다 </a:t>
            </a:r>
            <a:r>
              <a:rPr lang="en-US" altLang="ko-KR" sz="3200" b="1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01555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81"/>
    </mc:Choice>
    <mc:Fallback xmlns="">
      <p:transition spd="slow" advTm="3538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9" y="1862002"/>
            <a:ext cx="5683634" cy="3135500"/>
          </a:xfrm>
        </p:spPr>
      </p:pic>
      <p:sp>
        <p:nvSpPr>
          <p:cNvPr id="5" name="TextBox 4"/>
          <p:cNvSpPr txBox="1"/>
          <p:nvPr/>
        </p:nvSpPr>
        <p:spPr>
          <a:xfrm>
            <a:off x="752476" y="1912183"/>
            <a:ext cx="1620957" cy="89255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/>
              <a:t>매트릭스</a:t>
            </a:r>
            <a:endParaRPr lang="en-US" altLang="ko-KR" sz="2800" b="1" dirty="0"/>
          </a:p>
          <a:p>
            <a:pPr algn="ctr"/>
            <a:r>
              <a:rPr lang="en-US" altLang="ko-KR" sz="2400" b="1" dirty="0"/>
              <a:t>1999</a:t>
            </a:r>
            <a:r>
              <a:rPr lang="ko-KR" altLang="en-US" sz="2400" b="1" dirty="0"/>
              <a:t>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91544" y="1910128"/>
            <a:ext cx="1620957" cy="89255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err="1"/>
              <a:t>아이언맨</a:t>
            </a:r>
            <a:endParaRPr lang="en-US" altLang="ko-KR" sz="2800" b="1" dirty="0"/>
          </a:p>
          <a:p>
            <a:pPr algn="ctr"/>
            <a:r>
              <a:rPr lang="en-US" altLang="ko-KR" sz="2400" b="1" dirty="0"/>
              <a:t>2008</a:t>
            </a:r>
            <a:r>
              <a:rPr lang="ko-KR" altLang="en-US" sz="2400" b="1" dirty="0"/>
              <a:t>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6169" y="176169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과제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931687" y="1960090"/>
            <a:ext cx="29514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/>
              <a:t>레디 플레이어 원</a:t>
            </a:r>
            <a:endParaRPr lang="en-US" altLang="ko-KR" sz="2800" b="1" dirty="0"/>
          </a:p>
          <a:p>
            <a:pPr algn="ctr"/>
            <a:r>
              <a:rPr lang="en-US" altLang="ko-KR" sz="2400" b="1" dirty="0"/>
              <a:t>2018</a:t>
            </a:r>
            <a:r>
              <a:rPr lang="ko-KR" altLang="en-US" sz="2400" b="1" dirty="0"/>
              <a:t>년</a:t>
            </a:r>
            <a:endParaRPr lang="en-US" altLang="ko-KR" sz="2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06" y="2852642"/>
            <a:ext cx="3016210" cy="17790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6169" y="5152767"/>
            <a:ext cx="1130309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매트릭스</a:t>
            </a:r>
            <a:r>
              <a:rPr lang="en-US" altLang="ko-KR" sz="2800" b="1" dirty="0"/>
              <a:t>, </a:t>
            </a:r>
            <a:r>
              <a:rPr lang="ko-KR" altLang="en-US" sz="2800" b="1" dirty="0" err="1"/>
              <a:t>아이언맨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레디 플레이어 원</a:t>
            </a:r>
            <a:r>
              <a:rPr lang="en-US" altLang="ko-KR" sz="2800" b="1" dirty="0"/>
              <a:t>, </a:t>
            </a:r>
            <a:r>
              <a:rPr lang="ko-KR" altLang="en-US" sz="2800" b="1" dirty="0" err="1"/>
              <a:t>쥬만지</a:t>
            </a:r>
            <a:r>
              <a:rPr lang="ko-KR" altLang="en-US" sz="2800" b="1" dirty="0"/>
              <a:t> 중에 하나를 선택하여 </a:t>
            </a:r>
            <a:endParaRPr lang="en-US" altLang="ko-KR" sz="2800" b="1" dirty="0"/>
          </a:p>
          <a:p>
            <a:endParaRPr lang="en-US" altLang="ko-KR" sz="2800" b="1" dirty="0"/>
          </a:p>
          <a:p>
            <a:r>
              <a:rPr lang="ko-KR" altLang="en-US" sz="2800" b="1" dirty="0"/>
              <a:t>영화를 보고 감상문을 </a:t>
            </a:r>
            <a:r>
              <a:rPr lang="en-US" altLang="ko-KR" sz="2800" b="1" dirty="0"/>
              <a:t>A4(11 </a:t>
            </a:r>
            <a:r>
              <a:rPr lang="en-US" altLang="ko-KR" sz="2800" b="1" dirty="0" err="1"/>
              <a:t>pt</a:t>
            </a:r>
            <a:r>
              <a:rPr lang="en-US" altLang="ko-KR" sz="2800" b="1" dirty="0"/>
              <a:t>, 1</a:t>
            </a:r>
            <a:r>
              <a:rPr lang="ko-KR" altLang="en-US" sz="2800" b="1" dirty="0"/>
              <a:t>장 이상</a:t>
            </a:r>
            <a:r>
              <a:rPr lang="en-US" altLang="ko-KR" sz="2800" b="1" dirty="0"/>
              <a:t>)</a:t>
            </a:r>
            <a:r>
              <a:rPr lang="ko-KR" altLang="en-US" sz="2800" b="1" dirty="0"/>
              <a:t>에 작성하여 제출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D6159CD-2BB3-41AC-80C7-B41BE6ACB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020" y="2841000"/>
            <a:ext cx="3174224" cy="180233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4C3A15-201A-4B70-9CCF-196EE6364B14}"/>
              </a:ext>
            </a:extLst>
          </p:cNvPr>
          <p:cNvSpPr/>
          <p:nvPr/>
        </p:nvSpPr>
        <p:spPr>
          <a:xfrm>
            <a:off x="9911190" y="1963043"/>
            <a:ext cx="126188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/>
              <a:t>쥬만지</a:t>
            </a:r>
            <a:endParaRPr lang="en-US" altLang="ko-KR" sz="2800" b="1" dirty="0"/>
          </a:p>
          <a:p>
            <a:r>
              <a:rPr lang="en-US" altLang="ko-KR" sz="2400" b="1" dirty="0"/>
              <a:t>2019</a:t>
            </a:r>
            <a:r>
              <a:rPr lang="ko-KR" altLang="en-US" sz="2400" b="1" dirty="0"/>
              <a:t>년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7227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921"/>
    </mc:Choice>
    <mc:Fallback xmlns="">
      <p:transition spd="slow" advTm="6192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052" y="1532768"/>
            <a:ext cx="9415851" cy="53045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23346" y="2207737"/>
            <a:ext cx="5654112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/>
              <a:t>영상 시청 기기의 시청거리 변화에 따른</a:t>
            </a:r>
            <a:endParaRPr lang="en-US" altLang="ko-KR" sz="2400" b="1" dirty="0"/>
          </a:p>
          <a:p>
            <a:pPr algn="ctr"/>
            <a:r>
              <a:rPr lang="ko-KR" altLang="en-US" sz="2400" b="1" dirty="0" err="1"/>
              <a:t>몰입감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현장감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고효율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저비용</a:t>
            </a:r>
          </a:p>
        </p:txBody>
      </p:sp>
    </p:spTree>
    <p:extLst>
      <p:ext uri="{BB962C8B-B14F-4D97-AF65-F5344CB8AC3E}">
        <p14:creationId xmlns:p14="http://schemas.microsoft.com/office/powerpoint/2010/main" val="81722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277"/>
    </mc:Choice>
    <mc:Fallback xmlns="">
      <p:transition spd="slow" advTm="13527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8" y="668170"/>
            <a:ext cx="12096925" cy="5951311"/>
          </a:xfrm>
        </p:spPr>
      </p:pic>
      <p:sp>
        <p:nvSpPr>
          <p:cNvPr id="7" name="TextBox 6"/>
          <p:cNvSpPr txBox="1"/>
          <p:nvPr/>
        </p:nvSpPr>
        <p:spPr>
          <a:xfrm>
            <a:off x="928041" y="1713468"/>
            <a:ext cx="4820550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/>
              <a:t>세계 최고의 글로벌 회사들이 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천문학적인 금액의 돈을 투자하며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시장을 만들고 있는 상황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6192" y="1742038"/>
            <a:ext cx="5679761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2020</a:t>
            </a:r>
            <a:r>
              <a:rPr lang="ko-KR" altLang="en-US" sz="2000" b="1" dirty="0"/>
              <a:t>년 </a:t>
            </a:r>
            <a:r>
              <a:rPr lang="en-US" altLang="ko-KR" sz="2000" b="1" dirty="0"/>
              <a:t>VR </a:t>
            </a:r>
            <a:r>
              <a:rPr lang="ko-KR" altLang="en-US" sz="2000" b="1" dirty="0"/>
              <a:t>시장 규모 약 </a:t>
            </a:r>
            <a:r>
              <a:rPr lang="en-US" altLang="ko-KR" sz="2000" b="1" dirty="0"/>
              <a:t>22</a:t>
            </a:r>
            <a:r>
              <a:rPr lang="ko-KR" altLang="en-US" sz="2000" b="1" dirty="0"/>
              <a:t>조원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하드웨어 시장이 시장을 선도하고 있으나</a:t>
            </a:r>
            <a:endParaRPr lang="en-US" altLang="ko-KR" sz="2000" b="1" dirty="0"/>
          </a:p>
          <a:p>
            <a:pPr algn="ctr"/>
            <a:r>
              <a:rPr lang="en-US" altLang="ko-KR" sz="2000" b="1" dirty="0"/>
              <a:t>2020</a:t>
            </a:r>
            <a:r>
              <a:rPr lang="ko-KR" altLang="en-US" sz="2000" b="1" dirty="0"/>
              <a:t>년에는 </a:t>
            </a:r>
            <a:r>
              <a:rPr lang="ko-KR" altLang="en-US" sz="2000" b="1" dirty="0" err="1"/>
              <a:t>컨텐츠</a:t>
            </a:r>
            <a:r>
              <a:rPr lang="ko-KR" altLang="en-US" sz="2000" b="1" dirty="0"/>
              <a:t> 시장이 더 커질 것으로 예상</a:t>
            </a:r>
            <a:endParaRPr lang="en-US" altLang="ko-KR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76169" y="176169"/>
            <a:ext cx="2448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VR </a:t>
            </a:r>
            <a:r>
              <a:rPr lang="ko-KR" altLang="en-US" sz="4800" b="1" dirty="0"/>
              <a:t>시장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088536" y="668170"/>
            <a:ext cx="45719" cy="60346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941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917"/>
    </mc:Choice>
    <mc:Fallback xmlns="">
      <p:transition spd="slow" advTm="11891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9" y="1800157"/>
            <a:ext cx="7443511" cy="4106374"/>
          </a:xfrm>
        </p:spPr>
      </p:pic>
      <p:sp>
        <p:nvSpPr>
          <p:cNvPr id="5" name="TextBox 4"/>
          <p:cNvSpPr txBox="1"/>
          <p:nvPr/>
        </p:nvSpPr>
        <p:spPr>
          <a:xfrm>
            <a:off x="1329038" y="2159934"/>
            <a:ext cx="1620957" cy="89255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/>
              <a:t>매트릭스</a:t>
            </a:r>
            <a:endParaRPr lang="en-US" altLang="ko-KR" sz="2800" b="1" dirty="0"/>
          </a:p>
          <a:p>
            <a:pPr algn="ctr"/>
            <a:r>
              <a:rPr lang="en-US" altLang="ko-KR" sz="2400" b="1" dirty="0"/>
              <a:t>1999</a:t>
            </a:r>
            <a:r>
              <a:rPr lang="ko-KR" altLang="en-US" sz="2400" b="1" dirty="0"/>
              <a:t>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18766" y="2157132"/>
            <a:ext cx="1620957" cy="89255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err="1"/>
              <a:t>아이언맨</a:t>
            </a:r>
            <a:endParaRPr lang="en-US" altLang="ko-KR" sz="2800" b="1" dirty="0"/>
          </a:p>
          <a:p>
            <a:pPr algn="ctr"/>
            <a:r>
              <a:rPr lang="en-US" altLang="ko-KR" sz="2400" b="1" dirty="0"/>
              <a:t>2008</a:t>
            </a:r>
            <a:r>
              <a:rPr lang="ko-KR" altLang="en-US" sz="2400" b="1" dirty="0"/>
              <a:t>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6169" y="176169"/>
            <a:ext cx="3167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VR?? AR??</a:t>
            </a:r>
            <a:endParaRPr lang="ko-KR" altLang="en-US" sz="4800" b="1" dirty="0"/>
          </a:p>
        </p:txBody>
      </p:sp>
      <p:sp>
        <p:nvSpPr>
          <p:cNvPr id="2" name="직사각형 1"/>
          <p:cNvSpPr/>
          <p:nvPr/>
        </p:nvSpPr>
        <p:spPr>
          <a:xfrm>
            <a:off x="8599210" y="2033563"/>
            <a:ext cx="29514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/>
              <a:t>레디 플레이어 원</a:t>
            </a:r>
            <a:endParaRPr lang="en-US" altLang="ko-KR" sz="2800" b="1" dirty="0"/>
          </a:p>
          <a:p>
            <a:pPr algn="ctr"/>
            <a:r>
              <a:rPr lang="en-US" altLang="ko-KR" sz="2400" b="1" dirty="0"/>
              <a:t>2018</a:t>
            </a:r>
            <a:r>
              <a:rPr lang="ko-KR" altLang="en-US" sz="2400" b="1" dirty="0"/>
              <a:t>년</a:t>
            </a:r>
            <a:endParaRPr lang="en-US" altLang="ko-KR" sz="2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117" y="3088008"/>
            <a:ext cx="4277651" cy="239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6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242"/>
    </mc:Choice>
    <mc:Fallback xmlns="">
      <p:transition spd="slow" advTm="10024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39726"/>
            <a:ext cx="10805719" cy="6116913"/>
          </a:xfrm>
        </p:spPr>
      </p:pic>
      <p:sp>
        <p:nvSpPr>
          <p:cNvPr id="5" name="TextBox 4"/>
          <p:cNvSpPr txBox="1"/>
          <p:nvPr/>
        </p:nvSpPr>
        <p:spPr>
          <a:xfrm>
            <a:off x="176169" y="176169"/>
            <a:ext cx="3895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VR </a:t>
            </a:r>
            <a:r>
              <a:rPr lang="ko-KR" altLang="en-US" sz="4800" b="1" dirty="0"/>
              <a:t>적용 분야</a:t>
            </a:r>
          </a:p>
        </p:txBody>
      </p:sp>
    </p:spTree>
    <p:extLst>
      <p:ext uri="{BB962C8B-B14F-4D97-AF65-F5344CB8AC3E}">
        <p14:creationId xmlns:p14="http://schemas.microsoft.com/office/powerpoint/2010/main" val="369184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364"/>
    </mc:Choice>
    <mc:Fallback xmlns="">
      <p:transition spd="slow" advTm="12536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79" y="854268"/>
            <a:ext cx="10545915" cy="59872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57383" y="1433381"/>
            <a:ext cx="164019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VR </a:t>
            </a:r>
            <a:r>
              <a:rPr lang="ko-KR" altLang="en-US" sz="2000" b="1" dirty="0" err="1"/>
              <a:t>테마파크</a:t>
            </a:r>
            <a:endParaRPr lang="ko-KR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978338" y="1421023"/>
            <a:ext cx="112723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VR </a:t>
            </a:r>
            <a:r>
              <a:rPr lang="ko-KR" altLang="en-US" sz="2000" b="1" dirty="0"/>
              <a:t>전시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96281" y="3995353"/>
            <a:ext cx="112723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VR </a:t>
            </a:r>
            <a:r>
              <a:rPr lang="ko-KR" altLang="en-US" sz="2000" b="1" dirty="0"/>
              <a:t>체험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55917" y="3999469"/>
            <a:ext cx="164019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/>
              <a:t>VR </a:t>
            </a:r>
            <a:r>
              <a:rPr lang="ko-KR" altLang="en-US" sz="2000" b="1" dirty="0"/>
              <a:t>프로모션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169" y="176169"/>
            <a:ext cx="3895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VR </a:t>
            </a:r>
            <a:r>
              <a:rPr lang="ko-KR" altLang="en-US" sz="4800" b="1" dirty="0"/>
              <a:t>적용 분야</a:t>
            </a:r>
          </a:p>
        </p:txBody>
      </p:sp>
    </p:spTree>
    <p:extLst>
      <p:ext uri="{BB962C8B-B14F-4D97-AF65-F5344CB8AC3E}">
        <p14:creationId xmlns:p14="http://schemas.microsoft.com/office/powerpoint/2010/main" val="260164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361"/>
    </mc:Choice>
    <mc:Fallback xmlns="">
      <p:transition spd="slow" advTm="7736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4" y="1243914"/>
            <a:ext cx="8689973" cy="56140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45490" y="1252149"/>
            <a:ext cx="25587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병원</a:t>
            </a:r>
            <a:r>
              <a:rPr lang="en-US" altLang="ko-KR" b="1" dirty="0"/>
              <a:t>, </a:t>
            </a:r>
            <a:r>
              <a:rPr lang="ko-KR" altLang="en-US" b="1" dirty="0"/>
              <a:t>심리 치료에 기여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36935" y="1239792"/>
            <a:ext cx="171072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/>
              <a:t>VR 1</a:t>
            </a:r>
            <a:r>
              <a:rPr lang="ko-KR" altLang="en-US" b="1" dirty="0"/>
              <a:t>인칭 영화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55556" y="4015939"/>
            <a:ext cx="16514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코마상태 체험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00547" y="3999465"/>
            <a:ext cx="118974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b="1"/>
              <a:t>가상 연애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76169" y="176169"/>
            <a:ext cx="3895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VR </a:t>
            </a:r>
            <a:r>
              <a:rPr lang="ko-KR" altLang="en-US" sz="4800" b="1" dirty="0"/>
              <a:t>적용 분야</a:t>
            </a:r>
          </a:p>
        </p:txBody>
      </p:sp>
    </p:spTree>
    <p:extLst>
      <p:ext uri="{BB962C8B-B14F-4D97-AF65-F5344CB8AC3E}">
        <p14:creationId xmlns:p14="http://schemas.microsoft.com/office/powerpoint/2010/main" val="79641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173"/>
    </mc:Choice>
    <mc:Fallback xmlns="">
      <p:transition spd="slow" advTm="5817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11" y="1093054"/>
            <a:ext cx="10272580" cy="57454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26007" y="1837038"/>
            <a:ext cx="3689280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/>
              <a:t>3D - &gt; </a:t>
            </a:r>
            <a:r>
              <a:rPr lang="ko-KR" altLang="en-US" sz="2400" b="1" dirty="0"/>
              <a:t>게임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애니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의료</a:t>
            </a:r>
            <a:r>
              <a:rPr lang="en-US" altLang="ko-KR" sz="2400" b="1" dirty="0"/>
              <a:t> </a:t>
            </a:r>
          </a:p>
          <a:p>
            <a:pPr algn="ctr"/>
            <a:r>
              <a:rPr lang="ko-KR" altLang="en-US" sz="2400" b="1" dirty="0"/>
              <a:t>실사 </a:t>
            </a:r>
            <a:r>
              <a:rPr lang="en-US" altLang="ko-KR" sz="2400" b="1" dirty="0"/>
              <a:t>- &gt; M/V, </a:t>
            </a:r>
            <a:r>
              <a:rPr lang="ko-KR" altLang="en-US" sz="2400" b="1" dirty="0"/>
              <a:t>여행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뉴스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6169" y="176169"/>
            <a:ext cx="3895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VR </a:t>
            </a:r>
            <a:r>
              <a:rPr lang="ko-KR" altLang="en-US" sz="4800" b="1" dirty="0"/>
              <a:t>제작 기법</a:t>
            </a:r>
          </a:p>
        </p:txBody>
      </p:sp>
    </p:spTree>
    <p:extLst>
      <p:ext uri="{BB962C8B-B14F-4D97-AF65-F5344CB8AC3E}">
        <p14:creationId xmlns:p14="http://schemas.microsoft.com/office/powerpoint/2010/main" val="321174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382"/>
    </mc:Choice>
    <mc:Fallback xmlns="">
      <p:transition spd="slow" advTm="94382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368</Words>
  <Application>Microsoft Office PowerPoint</Application>
  <PresentationFormat>와이드스크린</PresentationFormat>
  <Paragraphs>109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VR산업의 발전 동향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54</cp:revision>
  <dcterms:created xsi:type="dcterms:W3CDTF">2016-06-27T09:56:36Z</dcterms:created>
  <dcterms:modified xsi:type="dcterms:W3CDTF">2022-03-02T08:47:01Z</dcterms:modified>
</cp:coreProperties>
</file>